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</p:sldIdLst>
  <p:sldSz cx="6858000" cy="9144000" type="screen4x3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06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782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" y="0"/>
            <a:ext cx="564356" cy="9144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14" y="1689980"/>
            <a:ext cx="5426986" cy="6844421"/>
          </a:xfrm>
        </p:spPr>
        <p:txBody>
          <a:bodyPr/>
          <a:lstStyle>
            <a:lvl1pPr>
              <a:defRPr sz="1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2114" y="268937"/>
            <a:ext cx="4642187" cy="1266092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12852" y="315221"/>
            <a:ext cx="588976" cy="486833"/>
          </a:xfrm>
        </p:spPr>
        <p:txBody>
          <a:bodyPr/>
          <a:lstStyle>
            <a:lvl1pPr>
              <a:defRPr sz="14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5600700" y="279400"/>
            <a:ext cx="492920" cy="575733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010400"/>
            <a:ext cx="5429250" cy="1524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17600"/>
            <a:ext cx="5600700" cy="58928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978773"/>
            <a:ext cx="5429251" cy="1016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914400" y="7010400"/>
            <a:ext cx="5429250" cy="1524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12114" y="1121664"/>
            <a:ext cx="2798064" cy="58521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826764" y="1121664"/>
            <a:ext cx="2798064" cy="58521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121664"/>
            <a:ext cx="2800350" cy="7112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9051" y="1121664"/>
            <a:ext cx="2801450" cy="7112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2114" y="1840992"/>
            <a:ext cx="2798064" cy="51206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3826764" y="1840991"/>
            <a:ext cx="2798064" cy="51206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0" y="527049"/>
            <a:ext cx="2256235" cy="154940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86250" y="2076450"/>
            <a:ext cx="2256235" cy="5848351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685800" y="508000"/>
            <a:ext cx="3600450" cy="792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166339"/>
            <a:ext cx="4114800" cy="539261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92981" y="508000"/>
            <a:ext cx="4400550" cy="54419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705600"/>
            <a:ext cx="3028950" cy="18288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71450" cy="9144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71450" cy="9144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7010400"/>
            <a:ext cx="5429250" cy="1524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117600"/>
            <a:ext cx="5600700" cy="589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44760" y="8737600"/>
            <a:ext cx="53721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15100" y="7653868"/>
            <a:ext cx="2857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6340079" y="7620000"/>
            <a:ext cx="182165" cy="575733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664919" y="6494830"/>
            <a:ext cx="3501292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6" y="0"/>
            <a:ext cx="6276974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938278"/>
            <a:ext cx="6324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CN" b="1" dirty="0" smtClean="0">
              <a:solidFill>
                <a:srgbClr val="050607"/>
              </a:solidFill>
              <a:latin typeface="David" pitchFamily="34" charset="-79"/>
              <a:ea typeface="KaiTi" pitchFamily="49" charset="-122"/>
              <a:cs typeface="David" pitchFamily="34" charset="-79"/>
            </a:endParaRPr>
          </a:p>
          <a:p>
            <a:endParaRPr lang="en-US" altLang="zh-CN" b="1" smtClean="0">
              <a:solidFill>
                <a:srgbClr val="050607"/>
              </a:solidFill>
              <a:latin typeface="David" pitchFamily="34" charset="-79"/>
              <a:ea typeface="KaiTi" pitchFamily="49" charset="-122"/>
              <a:cs typeface="David" pitchFamily="34" charset="-79"/>
            </a:endParaRPr>
          </a:p>
          <a:p>
            <a:r>
              <a:rPr lang="zh-CN" altLang="en-US" b="1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课</a:t>
            </a:r>
            <a:r>
              <a:rPr lang="zh-CN" altLang="en-US" b="1" dirty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程内容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：</a:t>
            </a:r>
            <a:endParaRPr lang="en-US" altLang="zh-CN" b="1" dirty="0" smtClean="0">
              <a:solidFill>
                <a:srgbClr val="050607"/>
              </a:solidFill>
              <a:latin typeface="David" pitchFamily="34" charset="-79"/>
              <a:ea typeface="KaiTi" pitchFamily="49" charset="-122"/>
              <a:cs typeface="David" pitchFamily="34" charset="-79"/>
            </a:endParaRPr>
          </a:p>
          <a:p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（</a:t>
            </a:r>
            <a:r>
              <a:rPr lang="zh-CN" altLang="en-US" b="1" dirty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一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） 什么是</a:t>
            </a:r>
            <a:r>
              <a:rPr lang="en-US" altLang="zh-CN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《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易经</a:t>
            </a:r>
            <a:r>
              <a:rPr lang="en-US" altLang="zh-CN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》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？</a:t>
            </a:r>
            <a:endParaRPr lang="zh-CN" altLang="en-US" b="1" dirty="0">
              <a:solidFill>
                <a:srgbClr val="050607"/>
              </a:solidFill>
              <a:latin typeface="David" pitchFamily="34" charset="-79"/>
              <a:ea typeface="KaiTi" pitchFamily="49" charset="-122"/>
              <a:cs typeface="David" pitchFamily="34" charset="-79"/>
            </a:endParaRPr>
          </a:p>
          <a:p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（</a:t>
            </a:r>
            <a:r>
              <a:rPr lang="zh-CN" altLang="en-US" b="1" dirty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二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）</a:t>
            </a:r>
            <a:r>
              <a:rPr lang="en-US" altLang="zh-CN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《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易经</a:t>
            </a:r>
            <a:r>
              <a:rPr lang="en-US" altLang="zh-CN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》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是什么样的书？</a:t>
            </a:r>
            <a:endParaRPr lang="zh-CN" altLang="en-US" b="1" dirty="0">
              <a:solidFill>
                <a:srgbClr val="050607"/>
              </a:solidFill>
              <a:latin typeface="David" pitchFamily="34" charset="-79"/>
              <a:ea typeface="KaiTi" pitchFamily="49" charset="-122"/>
              <a:cs typeface="David" pitchFamily="34" charset="-79"/>
            </a:endParaRPr>
          </a:p>
          <a:p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（</a:t>
            </a:r>
            <a:r>
              <a:rPr lang="zh-CN" altLang="en-US" b="1" dirty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三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）</a:t>
            </a:r>
            <a:r>
              <a:rPr lang="en-US" altLang="zh-CN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《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易经</a:t>
            </a:r>
            <a:r>
              <a:rPr lang="en-US" altLang="zh-CN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》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如何给一个人定位？</a:t>
            </a:r>
            <a:endParaRPr lang="zh-CN" altLang="en-US" b="1" dirty="0">
              <a:solidFill>
                <a:srgbClr val="050607"/>
              </a:solidFill>
              <a:latin typeface="David" pitchFamily="34" charset="-79"/>
              <a:ea typeface="KaiTi" pitchFamily="49" charset="-122"/>
              <a:cs typeface="David" pitchFamily="34" charset="-79"/>
            </a:endParaRPr>
          </a:p>
          <a:p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（</a:t>
            </a:r>
            <a:r>
              <a:rPr lang="zh-CN" altLang="en-US" b="1" dirty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四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）</a:t>
            </a:r>
            <a:r>
              <a:rPr lang="en-US" altLang="zh-CN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《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易经</a:t>
            </a:r>
            <a:r>
              <a:rPr lang="en-US" altLang="zh-CN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》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八卦与人生？</a:t>
            </a:r>
            <a:endParaRPr lang="zh-CN" altLang="en-US" b="1" dirty="0">
              <a:solidFill>
                <a:srgbClr val="050607"/>
              </a:solidFill>
              <a:latin typeface="David" pitchFamily="34" charset="-79"/>
              <a:ea typeface="KaiTi" pitchFamily="49" charset="-122"/>
              <a:cs typeface="David" pitchFamily="34" charset="-79"/>
            </a:endParaRPr>
          </a:p>
          <a:p>
            <a:r>
              <a:rPr lang="zh-CN" altLang="en-US" b="1" dirty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 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  </a:t>
            </a:r>
            <a:r>
              <a:rPr lang="en-US" altLang="zh-CN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(</a:t>
            </a:r>
            <a:r>
              <a:rPr lang="zh-CN" altLang="en-US" b="1" dirty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五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）</a:t>
            </a:r>
            <a:r>
              <a:rPr lang="en-US" altLang="zh-CN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《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易经</a:t>
            </a:r>
            <a:r>
              <a:rPr lang="en-US" altLang="zh-CN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》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哲理与应用，股票投资</a:t>
            </a:r>
            <a:endParaRPr lang="zh-CN" altLang="en-US" b="1" dirty="0">
              <a:solidFill>
                <a:srgbClr val="050607"/>
              </a:solidFill>
              <a:latin typeface="David" pitchFamily="34" charset="-79"/>
              <a:ea typeface="KaiTi" pitchFamily="49" charset="-122"/>
              <a:cs typeface="David" pitchFamily="34" charset="-79"/>
            </a:endParaRPr>
          </a:p>
          <a:p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（</a:t>
            </a:r>
            <a:r>
              <a:rPr lang="zh-CN" altLang="en-US" b="1" dirty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六</a:t>
            </a:r>
            <a:r>
              <a:rPr lang="zh-CN" altLang="en-US" b="1" dirty="0" smtClean="0">
                <a:solidFill>
                  <a:srgbClr val="050607"/>
                </a:solidFill>
                <a:latin typeface="David" pitchFamily="34" charset="-79"/>
                <a:ea typeface="KaiTi" pitchFamily="49" charset="-122"/>
                <a:cs typeface="David" pitchFamily="34" charset="-79"/>
              </a:rPr>
              <a:t>）  结论</a:t>
            </a:r>
            <a:endParaRPr lang="zh-CN" altLang="en-US" b="1" dirty="0">
              <a:solidFill>
                <a:srgbClr val="050607"/>
              </a:solidFill>
              <a:latin typeface="David" pitchFamily="34" charset="-79"/>
              <a:ea typeface="KaiTi" pitchFamily="49" charset="-122"/>
              <a:cs typeface="David" pitchFamily="34" charset="-79"/>
            </a:endParaRPr>
          </a:p>
          <a:p>
            <a:endParaRPr lang="zh-CN" altLang="en-US" b="1" dirty="0">
              <a:solidFill>
                <a:srgbClr val="050607"/>
              </a:solidFill>
              <a:latin typeface="David" pitchFamily="34" charset="-79"/>
              <a:ea typeface="KaiTi" pitchFamily="49" charset="-122"/>
              <a:cs typeface="David" pitchFamily="34" charset="-79"/>
            </a:endParaRPr>
          </a:p>
        </p:txBody>
      </p:sp>
      <p:pic>
        <p:nvPicPr>
          <p:cNvPr id="1026" name="Picture 2" descr="C:\我的文件\文化部\易经课程\沈树圭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876800"/>
            <a:ext cx="1219200" cy="18288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  <p:sp>
        <p:nvSpPr>
          <p:cNvPr id="7" name="Rectangle 6"/>
          <p:cNvSpPr/>
          <p:nvPr/>
        </p:nvSpPr>
        <p:spPr>
          <a:xfrm>
            <a:off x="2057400" y="4800600"/>
            <a:ext cx="4800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b="1" dirty="0" smtClean="0">
                <a:solidFill>
                  <a:srgbClr val="050607"/>
                </a:solidFill>
              </a:rPr>
              <a:t>                              沈</a:t>
            </a:r>
            <a:r>
              <a:rPr lang="zh-CN" altLang="en-US" sz="1600" b="1" dirty="0">
                <a:solidFill>
                  <a:srgbClr val="050607"/>
                </a:solidFill>
              </a:rPr>
              <a:t>树圭个人简</a:t>
            </a:r>
            <a:r>
              <a:rPr lang="zh-CN" altLang="en-US" sz="1600" b="1" dirty="0" smtClean="0">
                <a:solidFill>
                  <a:srgbClr val="050607"/>
                </a:solidFill>
              </a:rPr>
              <a:t>介：</a:t>
            </a:r>
            <a:endParaRPr lang="zh-CN" altLang="en-US" sz="1600" b="1" dirty="0">
              <a:solidFill>
                <a:srgbClr val="050607"/>
              </a:solidFill>
            </a:endParaRPr>
          </a:p>
          <a:p>
            <a:r>
              <a:rPr lang="zh-CN" altLang="en-US" sz="1600" b="1" dirty="0" smtClean="0">
                <a:solidFill>
                  <a:srgbClr val="050607"/>
                </a:solidFill>
              </a:rPr>
              <a:t>国</a:t>
            </a:r>
            <a:r>
              <a:rPr lang="zh-CN" altLang="en-US" sz="1600" b="1" dirty="0">
                <a:solidFill>
                  <a:srgbClr val="050607"/>
                </a:solidFill>
              </a:rPr>
              <a:t>际著名易学专家，新加坡易经研究会创会会长及现任会长，新加坡易经应用学院院长，国际易学协会会长，国际易学大会常务会长兼署理秘书长，亚细安易学研究所所长，全球易文化大会主席团主席，国际道商文化研究院副院长，新加坡同济医院董事兼文教组副主任，新加坡中医学院客座讲师，新加坡易经风水文化企业风水总策划师，</a:t>
            </a:r>
            <a:r>
              <a:rPr lang="en-US" altLang="zh-CN" sz="1600" b="1" dirty="0">
                <a:solidFill>
                  <a:srgbClr val="050607"/>
                </a:solidFill>
              </a:rPr>
              <a:t>2006</a:t>
            </a:r>
            <a:r>
              <a:rPr lang="zh-CN" altLang="en-US" sz="1600" b="1" dirty="0">
                <a:solidFill>
                  <a:srgbClr val="050607"/>
                </a:solidFill>
              </a:rPr>
              <a:t>年获选为全球百名具影响力的易学界人物之一。</a:t>
            </a:r>
            <a:endParaRPr lang="en-SG" sz="1600" b="1" dirty="0">
              <a:solidFill>
                <a:srgbClr val="050607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762000"/>
            <a:ext cx="1323975" cy="12287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905000" y="685800"/>
            <a:ext cx="5029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主讲者： 沈树圭老师</a:t>
            </a:r>
            <a:r>
              <a:rPr lang="en-US" altLang="zh-CN" b="1" dirty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(</a:t>
            </a:r>
            <a:r>
              <a:rPr lang="zh-CN" altLang="en-US" b="1" dirty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新加坡易经研究会会长</a:t>
            </a:r>
            <a:r>
              <a:rPr lang="en-US" altLang="zh-CN" b="1" dirty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)</a:t>
            </a:r>
          </a:p>
          <a:p>
            <a:r>
              <a:rPr lang="zh-CN" altLang="en-US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日期  ： </a:t>
            </a:r>
            <a:r>
              <a:rPr lang="en-US" altLang="zh-CN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06</a:t>
            </a:r>
            <a:r>
              <a:rPr lang="en-US" altLang="zh-CN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/10/2013</a:t>
            </a:r>
            <a:r>
              <a:rPr lang="zh-CN" altLang="en-US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（星期六）</a:t>
            </a:r>
            <a:endParaRPr lang="en-US" altLang="zh-CN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  <a:p>
            <a:r>
              <a:rPr lang="zh-CN" altLang="en-US" b="1" dirty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时间  ： </a:t>
            </a:r>
            <a:r>
              <a:rPr lang="en-US" altLang="zh-CN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2</a:t>
            </a:r>
            <a:r>
              <a:rPr lang="en-US" altLang="zh-CN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:0</a:t>
            </a:r>
            <a:r>
              <a:rPr lang="en-US" altLang="zh-CN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0pm</a:t>
            </a:r>
            <a:r>
              <a:rPr lang="en-US" altLang="zh-CN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– </a:t>
            </a:r>
            <a:r>
              <a:rPr lang="en-US" altLang="zh-CN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4:00pm</a:t>
            </a:r>
            <a:endParaRPr lang="en-US" altLang="zh-CN" b="1" dirty="0">
              <a:solidFill>
                <a:srgbClr val="050607"/>
              </a:solidFill>
              <a:latin typeface="KaiTi" pitchFamily="49" charset="-122"/>
              <a:ea typeface="KaiTi" pitchFamily="49" charset="-122"/>
            </a:endParaRPr>
          </a:p>
          <a:p>
            <a:r>
              <a:rPr lang="zh-CN" altLang="en-US" b="1" dirty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地点  </a:t>
            </a:r>
            <a:r>
              <a:rPr lang="en-US" altLang="zh-CN" b="1" dirty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:  </a:t>
            </a:r>
            <a:r>
              <a:rPr lang="zh-CN" altLang="en-US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醉</a:t>
            </a:r>
            <a:r>
              <a:rPr lang="zh-CN" altLang="en-US" b="1" dirty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花林俱乐</a:t>
            </a:r>
            <a:r>
              <a:rPr lang="zh-CN" altLang="en-US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部（庆利路</a:t>
            </a:r>
            <a:r>
              <a:rPr lang="en-US" altLang="zh-CN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190</a:t>
            </a:r>
            <a:r>
              <a:rPr lang="zh-CN" altLang="en-US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号）</a:t>
            </a:r>
            <a:endParaRPr lang="zh-CN" altLang="en-US" b="1" dirty="0">
              <a:solidFill>
                <a:srgbClr val="050607"/>
              </a:solidFill>
              <a:latin typeface="KaiTi" pitchFamily="49" charset="-122"/>
              <a:ea typeface="KaiTi" pitchFamily="49" charset="-122"/>
            </a:endParaRPr>
          </a:p>
          <a:p>
            <a:r>
              <a:rPr lang="zh-CN" altLang="en-US" b="1" dirty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学费  ： </a:t>
            </a:r>
            <a:r>
              <a:rPr lang="zh-CN" altLang="en-US" b="1" dirty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入</a:t>
            </a:r>
            <a:r>
              <a:rPr lang="zh-CN" altLang="en-US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场免费、座位有限、敬请报名订位</a:t>
            </a:r>
            <a:endParaRPr lang="en-US" altLang="zh-CN" b="1" dirty="0">
              <a:solidFill>
                <a:srgbClr val="050607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981200" y="4800600"/>
            <a:ext cx="4800600" cy="23083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Rounded Rectangle 12"/>
          <p:cNvSpPr/>
          <p:nvPr/>
        </p:nvSpPr>
        <p:spPr>
          <a:xfrm>
            <a:off x="1981200" y="685800"/>
            <a:ext cx="4800600" cy="14773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Rectangle 13"/>
          <p:cNvSpPr/>
          <p:nvPr/>
        </p:nvSpPr>
        <p:spPr>
          <a:xfrm>
            <a:off x="685800" y="7111425"/>
            <a:ext cx="614438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16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有兴趣参加者，</a:t>
            </a:r>
            <a:r>
              <a:rPr lang="zh-CN" altLang="en-US" sz="1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请致电</a:t>
            </a:r>
            <a:r>
              <a:rPr lang="en-US" altLang="zh-CN" sz="1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6253 0111</a:t>
            </a:r>
            <a:r>
              <a:rPr lang="zh-CN" altLang="en-US" sz="16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联</a:t>
            </a:r>
            <a:r>
              <a:rPr lang="zh-CN" altLang="en-US" sz="1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络</a:t>
            </a:r>
            <a:r>
              <a:rPr lang="en-US" altLang="zh-CN" sz="1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lena</a:t>
            </a:r>
            <a:r>
              <a:rPr lang="zh-CN" altLang="en-US" sz="1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小姐报名，或</a:t>
            </a:r>
            <a:r>
              <a:rPr lang="zh-CN" altLang="en-US" sz="16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传真报名表格至</a:t>
            </a:r>
            <a:r>
              <a:rPr lang="en-US" altLang="zh-CN" sz="1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6256 9672</a:t>
            </a:r>
            <a:r>
              <a:rPr lang="zh-CN" altLang="en-US" sz="1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，或电邮至</a:t>
            </a:r>
            <a:r>
              <a:rPr lang="en-SG" sz="1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culture@chlc.sg</a:t>
            </a:r>
            <a:endParaRPr lang="en-SG" sz="1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9600" y="7696200"/>
            <a:ext cx="62865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u="sng" kern="50" dirty="0">
                <a:solidFill>
                  <a:srgbClr val="050607"/>
                </a:solidFill>
                <a:latin typeface="Times New Roman"/>
                <a:ea typeface="SimSun"/>
              </a:rPr>
              <a:t> </a:t>
            </a:r>
            <a:r>
              <a:rPr lang="en-SG" b="1" u="sng" kern="50" dirty="0" err="1">
                <a:solidFill>
                  <a:srgbClr val="050607"/>
                </a:solidFill>
                <a:latin typeface="SimSun"/>
                <a:ea typeface="SimSun"/>
              </a:rPr>
              <a:t>易经哲理与应用班报名表格</a:t>
            </a:r>
            <a:endParaRPr lang="en-SG" sz="1200" b="1" kern="50" dirty="0">
              <a:solidFill>
                <a:srgbClr val="050607"/>
              </a:solidFill>
              <a:latin typeface="Times New Roman"/>
              <a:ea typeface="SimSun"/>
            </a:endParaRPr>
          </a:p>
          <a:p>
            <a:pPr>
              <a:spcAft>
                <a:spcPts val="0"/>
              </a:spcAft>
            </a:pPr>
            <a:endParaRPr lang="en-SG" sz="1200" kern="50" dirty="0">
              <a:solidFill>
                <a:srgbClr val="050607"/>
              </a:solidFill>
              <a:latin typeface="Times New Roman"/>
              <a:ea typeface="SimSun"/>
            </a:endParaRPr>
          </a:p>
          <a:p>
            <a:r>
              <a:rPr lang="en-SG" kern="50" dirty="0" err="1" smtClean="0">
                <a:solidFill>
                  <a:srgbClr val="050607"/>
                </a:solidFill>
                <a:latin typeface="SimSun"/>
                <a:ea typeface="SimSun"/>
              </a:rPr>
              <a:t>姓名</a:t>
            </a:r>
            <a:r>
              <a:rPr lang="zh-CN" altLang="en-US" kern="50" dirty="0" smtClean="0">
                <a:solidFill>
                  <a:srgbClr val="050607"/>
                </a:solidFill>
                <a:latin typeface="SimSun"/>
                <a:ea typeface="SimSun"/>
              </a:rPr>
              <a:t>：</a:t>
            </a:r>
            <a:r>
              <a:rPr lang="en-US" u="sng" kern="50" dirty="0" smtClean="0">
                <a:solidFill>
                  <a:srgbClr val="050607"/>
                </a:solidFill>
                <a:latin typeface="Times New Roman"/>
                <a:ea typeface="SimSun"/>
              </a:rPr>
              <a:t>                 </a:t>
            </a:r>
            <a:r>
              <a:rPr lang="en-SG" kern="50" dirty="0" err="1">
                <a:solidFill>
                  <a:srgbClr val="050607"/>
                </a:solidFill>
                <a:latin typeface="SimSun"/>
                <a:ea typeface="SimSun"/>
              </a:rPr>
              <a:t>电话</a:t>
            </a:r>
            <a:r>
              <a:rPr lang="en-SG" kern="50" dirty="0">
                <a:solidFill>
                  <a:srgbClr val="050607"/>
                </a:solidFill>
                <a:latin typeface="SimSun"/>
                <a:ea typeface="SimSun"/>
              </a:rPr>
              <a:t>：</a:t>
            </a:r>
            <a:r>
              <a:rPr lang="en-US" kern="50" dirty="0" smtClean="0">
                <a:solidFill>
                  <a:srgbClr val="050607"/>
                </a:solidFill>
                <a:latin typeface="Times New Roman"/>
                <a:ea typeface="SimSun"/>
              </a:rPr>
              <a:t>H/P</a:t>
            </a:r>
            <a:r>
              <a:rPr lang="zh-CN" altLang="en-US" kern="50" dirty="0" smtClean="0">
                <a:solidFill>
                  <a:srgbClr val="050607"/>
                </a:solidFill>
                <a:latin typeface="Times New Roman"/>
                <a:ea typeface="SimSun"/>
              </a:rPr>
              <a:t>：</a:t>
            </a:r>
            <a:r>
              <a:rPr lang="en-US" u="sng" kern="50" dirty="0" smtClean="0">
                <a:solidFill>
                  <a:srgbClr val="050607"/>
                </a:solidFill>
                <a:latin typeface="Times New Roman"/>
                <a:ea typeface="SimSun"/>
              </a:rPr>
              <a:t>                 </a:t>
            </a:r>
            <a:r>
              <a:rPr lang="zh-CN" altLang="en-US" kern="50" dirty="0" smtClean="0">
                <a:solidFill>
                  <a:srgbClr val="050607"/>
                </a:solidFill>
                <a:latin typeface="Times New Roman"/>
                <a:ea typeface="SimSun"/>
              </a:rPr>
              <a:t>电邮</a:t>
            </a:r>
            <a:r>
              <a:rPr lang="zh-CN" altLang="en-US" kern="50" dirty="0">
                <a:solidFill>
                  <a:srgbClr val="050607"/>
                </a:solidFill>
                <a:latin typeface="Times New Roman"/>
                <a:ea typeface="SimSun"/>
              </a:rPr>
              <a:t>：</a:t>
            </a:r>
            <a:r>
              <a:rPr lang="en-SG" altLang="zh-CN" kern="50" dirty="0" smtClean="0">
                <a:solidFill>
                  <a:srgbClr val="050607"/>
                </a:solidFill>
                <a:latin typeface="Times New Roman"/>
                <a:ea typeface="SimSun"/>
              </a:rPr>
              <a:t>____________</a:t>
            </a:r>
            <a:endParaRPr lang="en-SG" altLang="zh-CN" kern="50" dirty="0">
              <a:solidFill>
                <a:srgbClr val="050607"/>
              </a:solidFill>
              <a:latin typeface="Times New Roman"/>
              <a:ea typeface="SimSun"/>
            </a:endParaRPr>
          </a:p>
          <a:p>
            <a:pPr>
              <a:spcAft>
                <a:spcPts val="0"/>
              </a:spcAft>
            </a:pPr>
            <a:r>
              <a:rPr lang="en-SG" altLang="zh-CN" kern="50" dirty="0" smtClean="0">
                <a:solidFill>
                  <a:srgbClr val="050607"/>
                </a:solidFill>
                <a:latin typeface="Times New Roman"/>
                <a:ea typeface="SimSun"/>
              </a:rPr>
              <a:t>                    </a:t>
            </a:r>
          </a:p>
          <a:p>
            <a:pPr>
              <a:spcAft>
                <a:spcPts val="0"/>
              </a:spcAft>
            </a:pPr>
            <a:r>
              <a:rPr lang="en-SG" altLang="zh-CN" kern="50" dirty="0" smtClean="0">
                <a:solidFill>
                  <a:srgbClr val="050607"/>
                </a:solidFill>
                <a:latin typeface="Times New Roman"/>
                <a:ea typeface="SimSun"/>
              </a:rPr>
              <a:t>                            </a:t>
            </a:r>
            <a:endParaRPr lang="en-SG" sz="1200" kern="50" dirty="0">
              <a:solidFill>
                <a:srgbClr val="050607"/>
              </a:solidFill>
              <a:latin typeface="Times New Roman"/>
              <a:ea typeface="SimSun"/>
            </a:endParaRPr>
          </a:p>
          <a:p>
            <a:pPr>
              <a:spcAft>
                <a:spcPts val="0"/>
              </a:spcAft>
            </a:pPr>
            <a:endParaRPr lang="en-SG" sz="1200" kern="50" dirty="0">
              <a:solidFill>
                <a:srgbClr val="050607"/>
              </a:solidFill>
              <a:latin typeface="Times New Roman"/>
              <a:ea typeface="SimSun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657225" y="7696200"/>
            <a:ext cx="62007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261867" y="-76200"/>
            <a:ext cx="275748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KaiTi" pitchFamily="49" charset="-122"/>
                <a:ea typeface="KaiTi" pitchFamily="49" charset="-122"/>
              </a:rPr>
              <a:t>易</a:t>
            </a:r>
            <a:r>
              <a:rPr lang="zh-CN" alt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KaiTi" pitchFamily="49" charset="-122"/>
                <a:ea typeface="KaiTi" pitchFamily="49" charset="-122"/>
              </a:rPr>
              <a:t>经推介会</a:t>
            </a:r>
            <a:endParaRPr lang="en-US" sz="4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KaiTi" pitchFamily="49" charset="-122"/>
              <a:ea typeface="KaiTi" pitchFamily="49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412" y="8534400"/>
            <a:ext cx="865188" cy="56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81200" y="8639473"/>
            <a:ext cx="52507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200" dirty="0">
                <a:solidFill>
                  <a:srgbClr val="050607"/>
                </a:solidFill>
              </a:rPr>
              <a:t>新加坡庆利路门牌一百九十号</a:t>
            </a:r>
            <a:r>
              <a:rPr lang="en-US" altLang="zh-CN" sz="1200" dirty="0">
                <a:solidFill>
                  <a:srgbClr val="050607"/>
                </a:solidFill>
              </a:rPr>
              <a:t>|190 </a:t>
            </a:r>
            <a:r>
              <a:rPr lang="en-SG" sz="1200" dirty="0" err="1">
                <a:solidFill>
                  <a:srgbClr val="050607"/>
                </a:solidFill>
              </a:rPr>
              <a:t>Keng</a:t>
            </a:r>
            <a:r>
              <a:rPr lang="en-SG" sz="1200" dirty="0">
                <a:solidFill>
                  <a:srgbClr val="050607"/>
                </a:solidFill>
              </a:rPr>
              <a:t> Lee Road, Singapore 308409 </a:t>
            </a:r>
            <a:r>
              <a:rPr lang="en-SG" sz="1200" dirty="0" smtClean="0">
                <a:solidFill>
                  <a:srgbClr val="050607"/>
                </a:solidFill>
              </a:rPr>
              <a:t> </a:t>
            </a:r>
          </a:p>
          <a:p>
            <a:r>
              <a:rPr lang="en-SG" sz="1200" dirty="0" smtClean="0">
                <a:solidFill>
                  <a:srgbClr val="050607"/>
                </a:solidFill>
              </a:rPr>
              <a:t>T</a:t>
            </a:r>
            <a:r>
              <a:rPr lang="en-SG" sz="1200" dirty="0">
                <a:solidFill>
                  <a:srgbClr val="050607"/>
                </a:solidFill>
              </a:rPr>
              <a:t>:+65 6253 0111 F:+65 6256 9672 |www.chuihuaylimclub</a:t>
            </a:r>
          </a:p>
        </p:txBody>
      </p:sp>
    </p:spTree>
    <p:extLst>
      <p:ext uri="{BB962C8B-B14F-4D97-AF65-F5344CB8AC3E}">
        <p14:creationId xmlns:p14="http://schemas.microsoft.com/office/powerpoint/2010/main" val="3249716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6" y="0"/>
            <a:ext cx="6276974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我的文件\文化部\易经课程\沈树圭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800600"/>
            <a:ext cx="1219200" cy="18288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  <p:sp>
        <p:nvSpPr>
          <p:cNvPr id="7" name="Rectangle 6"/>
          <p:cNvSpPr/>
          <p:nvPr/>
        </p:nvSpPr>
        <p:spPr>
          <a:xfrm>
            <a:off x="2057400" y="4685943"/>
            <a:ext cx="48006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000" b="1" dirty="0" smtClean="0">
                <a:solidFill>
                  <a:srgbClr val="050607"/>
                </a:solidFill>
              </a:rPr>
              <a:t>                                                           </a:t>
            </a:r>
            <a:r>
              <a:rPr lang="en-SG" altLang="zh-CN" sz="1000" b="1" dirty="0" err="1" smtClean="0">
                <a:solidFill>
                  <a:srgbClr val="050607"/>
                </a:solidFill>
              </a:rPr>
              <a:t>Sim</a:t>
            </a:r>
            <a:r>
              <a:rPr lang="en-SG" altLang="zh-CN" sz="1000" b="1" dirty="0" smtClean="0">
                <a:solidFill>
                  <a:srgbClr val="050607"/>
                </a:solidFill>
              </a:rPr>
              <a:t> </a:t>
            </a:r>
            <a:r>
              <a:rPr lang="en-SG" altLang="zh-CN" sz="1000" b="1" dirty="0" err="1">
                <a:solidFill>
                  <a:srgbClr val="050607"/>
                </a:solidFill>
              </a:rPr>
              <a:t>Soo</a:t>
            </a:r>
            <a:r>
              <a:rPr lang="en-SG" altLang="zh-CN" sz="1000" b="1" dirty="0">
                <a:solidFill>
                  <a:srgbClr val="050607"/>
                </a:solidFill>
              </a:rPr>
              <a:t> </a:t>
            </a:r>
            <a:r>
              <a:rPr lang="en-SG" altLang="zh-CN" sz="1000" b="1" dirty="0" err="1" smtClean="0">
                <a:solidFill>
                  <a:srgbClr val="050607"/>
                </a:solidFill>
              </a:rPr>
              <a:t>Kwee</a:t>
            </a:r>
            <a:r>
              <a:rPr lang="en-SG" altLang="zh-CN" sz="1000" b="1" dirty="0" smtClean="0">
                <a:solidFill>
                  <a:srgbClr val="050607"/>
                </a:solidFill>
              </a:rPr>
              <a:t> Resume</a:t>
            </a:r>
            <a:endParaRPr lang="en-SG" altLang="zh-CN" sz="1000" b="1" dirty="0">
              <a:solidFill>
                <a:srgbClr val="050607"/>
              </a:solidFill>
            </a:endParaRPr>
          </a:p>
          <a:p>
            <a:r>
              <a:rPr lang="en-SG" altLang="zh-CN" sz="1000" b="1" dirty="0">
                <a:solidFill>
                  <a:srgbClr val="050607"/>
                </a:solidFill>
              </a:rPr>
              <a:t> •International  I-</a:t>
            </a:r>
            <a:r>
              <a:rPr lang="en-SG" altLang="zh-CN" sz="1000" b="1" dirty="0" err="1">
                <a:solidFill>
                  <a:srgbClr val="050607"/>
                </a:solidFill>
              </a:rPr>
              <a:t>Ching</a:t>
            </a:r>
            <a:r>
              <a:rPr lang="en-SG" altLang="zh-CN" sz="1000" b="1" dirty="0">
                <a:solidFill>
                  <a:srgbClr val="050607"/>
                </a:solidFill>
              </a:rPr>
              <a:t> Expert</a:t>
            </a:r>
          </a:p>
          <a:p>
            <a:r>
              <a:rPr lang="en-SG" altLang="zh-CN" sz="1000" b="1" dirty="0">
                <a:solidFill>
                  <a:srgbClr val="050607"/>
                </a:solidFill>
              </a:rPr>
              <a:t> •Founder &amp;  President of I-</a:t>
            </a:r>
            <a:r>
              <a:rPr lang="en-SG" altLang="zh-CN" sz="1000" b="1" dirty="0" err="1">
                <a:solidFill>
                  <a:srgbClr val="050607"/>
                </a:solidFill>
              </a:rPr>
              <a:t>Ching</a:t>
            </a:r>
            <a:r>
              <a:rPr lang="en-SG" altLang="zh-CN" sz="1000" b="1" dirty="0">
                <a:solidFill>
                  <a:srgbClr val="050607"/>
                </a:solidFill>
              </a:rPr>
              <a:t> Research Association(Singapore) </a:t>
            </a:r>
          </a:p>
          <a:p>
            <a:r>
              <a:rPr lang="en-SG" altLang="zh-CN" sz="1000" b="1" dirty="0">
                <a:solidFill>
                  <a:srgbClr val="050607"/>
                </a:solidFill>
              </a:rPr>
              <a:t> </a:t>
            </a:r>
            <a:r>
              <a:rPr lang="en-SG" altLang="zh-CN" sz="1000" b="1" dirty="0" smtClean="0">
                <a:solidFill>
                  <a:srgbClr val="050607"/>
                </a:solidFill>
              </a:rPr>
              <a:t>•</a:t>
            </a:r>
            <a:r>
              <a:rPr lang="en-SG" altLang="zh-CN" sz="1000" b="1" dirty="0">
                <a:solidFill>
                  <a:srgbClr val="050607"/>
                </a:solidFill>
              </a:rPr>
              <a:t>Dean of I-</a:t>
            </a:r>
            <a:r>
              <a:rPr lang="en-SG" altLang="zh-CN" sz="1000" b="1" dirty="0" err="1">
                <a:solidFill>
                  <a:srgbClr val="050607"/>
                </a:solidFill>
              </a:rPr>
              <a:t>Ching</a:t>
            </a:r>
            <a:r>
              <a:rPr lang="en-SG" altLang="zh-CN" sz="1000" b="1" dirty="0">
                <a:solidFill>
                  <a:srgbClr val="050607"/>
                </a:solidFill>
              </a:rPr>
              <a:t> Application Centre</a:t>
            </a:r>
          </a:p>
          <a:p>
            <a:r>
              <a:rPr lang="en-SG" altLang="zh-CN" sz="1000" b="1" dirty="0" smtClean="0">
                <a:solidFill>
                  <a:srgbClr val="050607"/>
                </a:solidFill>
              </a:rPr>
              <a:t> •Executive President cum Deputy General Secretary of  International I-</a:t>
            </a:r>
            <a:r>
              <a:rPr lang="en-SG" altLang="zh-CN" sz="1000" b="1" dirty="0" err="1" smtClean="0">
                <a:solidFill>
                  <a:srgbClr val="050607"/>
                </a:solidFill>
              </a:rPr>
              <a:t>Ching</a:t>
            </a:r>
            <a:r>
              <a:rPr lang="en-SG" altLang="zh-CN" sz="1000" b="1" dirty="0" smtClean="0">
                <a:solidFill>
                  <a:srgbClr val="050607"/>
                </a:solidFill>
              </a:rPr>
              <a:t> </a:t>
            </a:r>
          </a:p>
          <a:p>
            <a:r>
              <a:rPr lang="en-SG" altLang="zh-CN" sz="1000" b="1" dirty="0" smtClean="0">
                <a:solidFill>
                  <a:srgbClr val="050607"/>
                </a:solidFill>
              </a:rPr>
              <a:t>    Conference</a:t>
            </a:r>
          </a:p>
          <a:p>
            <a:r>
              <a:rPr lang="en-SG" altLang="zh-CN" sz="1000" b="1" dirty="0" smtClean="0">
                <a:solidFill>
                  <a:srgbClr val="050607"/>
                </a:solidFill>
              </a:rPr>
              <a:t> • Dean </a:t>
            </a:r>
            <a:r>
              <a:rPr lang="en-SG" altLang="zh-CN" sz="1000" b="1" smtClean="0">
                <a:solidFill>
                  <a:srgbClr val="050607"/>
                </a:solidFill>
              </a:rPr>
              <a:t>of </a:t>
            </a:r>
            <a:r>
              <a:rPr lang="en-SG" altLang="zh-CN" sz="1000" b="1">
                <a:solidFill>
                  <a:srgbClr val="050607"/>
                </a:solidFill>
              </a:rPr>
              <a:t>Asian </a:t>
            </a:r>
            <a:r>
              <a:rPr lang="en-SG" altLang="zh-CN" sz="1000" b="1" dirty="0" smtClean="0">
                <a:solidFill>
                  <a:srgbClr val="050607"/>
                </a:solidFill>
              </a:rPr>
              <a:t>I-</a:t>
            </a:r>
            <a:r>
              <a:rPr lang="en-SG" altLang="zh-CN" sz="1000" b="1" dirty="0" err="1" smtClean="0">
                <a:solidFill>
                  <a:srgbClr val="050607"/>
                </a:solidFill>
              </a:rPr>
              <a:t>Ching</a:t>
            </a:r>
            <a:r>
              <a:rPr lang="en-SG" altLang="zh-CN" sz="1000" b="1" dirty="0" smtClean="0">
                <a:solidFill>
                  <a:srgbClr val="050607"/>
                </a:solidFill>
              </a:rPr>
              <a:t> Research Centre </a:t>
            </a:r>
          </a:p>
          <a:p>
            <a:r>
              <a:rPr lang="en-SG" altLang="zh-CN" sz="1000" b="1" dirty="0" smtClean="0">
                <a:solidFill>
                  <a:srgbClr val="050607"/>
                </a:solidFill>
              </a:rPr>
              <a:t> •</a:t>
            </a:r>
            <a:r>
              <a:rPr lang="en-SG" altLang="zh-CN" sz="1000" b="1" dirty="0">
                <a:solidFill>
                  <a:srgbClr val="050607"/>
                </a:solidFill>
              </a:rPr>
              <a:t>Chairman of World I-</a:t>
            </a:r>
            <a:r>
              <a:rPr lang="en-SG" altLang="zh-CN" sz="1000" b="1" dirty="0" err="1">
                <a:solidFill>
                  <a:srgbClr val="050607"/>
                </a:solidFill>
              </a:rPr>
              <a:t>Ching</a:t>
            </a:r>
            <a:r>
              <a:rPr lang="en-SG" altLang="zh-CN" sz="1000" b="1" dirty="0">
                <a:solidFill>
                  <a:srgbClr val="050607"/>
                </a:solidFill>
              </a:rPr>
              <a:t> Cultural Conference</a:t>
            </a:r>
          </a:p>
          <a:p>
            <a:r>
              <a:rPr lang="en-SG" altLang="zh-CN" sz="1000" b="1" dirty="0" smtClean="0">
                <a:solidFill>
                  <a:srgbClr val="050607"/>
                </a:solidFill>
              </a:rPr>
              <a:t> •</a:t>
            </a:r>
            <a:r>
              <a:rPr lang="en-SG" altLang="zh-CN" sz="1000" b="1" dirty="0">
                <a:solidFill>
                  <a:srgbClr val="050607"/>
                </a:solidFill>
              </a:rPr>
              <a:t>Deputy Dean of International </a:t>
            </a:r>
            <a:r>
              <a:rPr lang="en-SG" altLang="zh-CN" sz="1000" b="1" dirty="0" err="1">
                <a:solidFill>
                  <a:srgbClr val="050607"/>
                </a:solidFill>
              </a:rPr>
              <a:t>Taolistic</a:t>
            </a:r>
            <a:r>
              <a:rPr lang="en-SG" altLang="zh-CN" sz="1000" b="1" dirty="0">
                <a:solidFill>
                  <a:srgbClr val="050607"/>
                </a:solidFill>
              </a:rPr>
              <a:t> Business Culture </a:t>
            </a:r>
            <a:r>
              <a:rPr lang="en-SG" altLang="zh-CN" sz="1000" b="1" dirty="0" err="1">
                <a:solidFill>
                  <a:srgbClr val="050607"/>
                </a:solidFill>
              </a:rPr>
              <a:t>Accademy</a:t>
            </a:r>
            <a:r>
              <a:rPr lang="en-SG" altLang="zh-CN" sz="1000" b="1" dirty="0">
                <a:solidFill>
                  <a:srgbClr val="050607"/>
                </a:solidFill>
              </a:rPr>
              <a:t> </a:t>
            </a:r>
          </a:p>
          <a:p>
            <a:r>
              <a:rPr lang="en-SG" altLang="zh-CN" sz="1000" b="1" dirty="0">
                <a:solidFill>
                  <a:srgbClr val="050607"/>
                </a:solidFill>
              </a:rPr>
              <a:t> </a:t>
            </a:r>
            <a:r>
              <a:rPr lang="en-SG" altLang="zh-CN" sz="1000" b="1" dirty="0" smtClean="0">
                <a:solidFill>
                  <a:srgbClr val="050607"/>
                </a:solidFill>
              </a:rPr>
              <a:t>•</a:t>
            </a:r>
            <a:r>
              <a:rPr lang="en-SG" altLang="zh-CN" sz="1000" b="1" dirty="0">
                <a:solidFill>
                  <a:srgbClr val="050607"/>
                </a:solidFill>
              </a:rPr>
              <a:t>Deputy </a:t>
            </a:r>
            <a:r>
              <a:rPr lang="en-SG" altLang="zh-CN" sz="1000" b="1" dirty="0" err="1">
                <a:solidFill>
                  <a:srgbClr val="050607"/>
                </a:solidFill>
              </a:rPr>
              <a:t>Head,Educational</a:t>
            </a:r>
            <a:r>
              <a:rPr lang="en-SG" altLang="zh-CN" sz="1000" b="1" dirty="0">
                <a:solidFill>
                  <a:srgbClr val="050607"/>
                </a:solidFill>
              </a:rPr>
              <a:t> and Cultural Committee of Singapore Thong </a:t>
            </a:r>
            <a:r>
              <a:rPr lang="en-SG" altLang="zh-CN" sz="1000" b="1" dirty="0" smtClean="0">
                <a:solidFill>
                  <a:srgbClr val="050607"/>
                </a:solidFill>
              </a:rPr>
              <a:t> </a:t>
            </a:r>
            <a:r>
              <a:rPr lang="en-SG" altLang="zh-CN" sz="1000" b="1" dirty="0">
                <a:solidFill>
                  <a:srgbClr val="050607"/>
                </a:solidFill>
              </a:rPr>
              <a:t>Chai Medical </a:t>
            </a:r>
            <a:r>
              <a:rPr lang="en-SG" altLang="zh-CN" sz="1000" b="1" dirty="0" smtClean="0">
                <a:solidFill>
                  <a:srgbClr val="050607"/>
                </a:solidFill>
              </a:rPr>
              <a:t>      </a:t>
            </a:r>
          </a:p>
          <a:p>
            <a:r>
              <a:rPr lang="en-SG" altLang="zh-CN" sz="1000" b="1" dirty="0" smtClean="0">
                <a:solidFill>
                  <a:srgbClr val="050607"/>
                </a:solidFill>
              </a:rPr>
              <a:t>   Institution </a:t>
            </a:r>
            <a:endParaRPr lang="en-SG" altLang="zh-CN" sz="1000" b="1" dirty="0">
              <a:solidFill>
                <a:srgbClr val="050607"/>
              </a:solidFill>
            </a:endParaRPr>
          </a:p>
          <a:p>
            <a:r>
              <a:rPr lang="en-SG" altLang="zh-CN" sz="1000" b="1" dirty="0">
                <a:solidFill>
                  <a:srgbClr val="050607"/>
                </a:solidFill>
              </a:rPr>
              <a:t> </a:t>
            </a:r>
            <a:r>
              <a:rPr lang="en-SG" altLang="zh-CN" sz="1000" b="1" dirty="0" smtClean="0">
                <a:solidFill>
                  <a:srgbClr val="050607"/>
                </a:solidFill>
              </a:rPr>
              <a:t>•</a:t>
            </a:r>
            <a:r>
              <a:rPr lang="en-SG" altLang="zh-CN" sz="1000" b="1" dirty="0" err="1">
                <a:solidFill>
                  <a:srgbClr val="050607"/>
                </a:solidFill>
              </a:rPr>
              <a:t>Affliated</a:t>
            </a:r>
            <a:r>
              <a:rPr lang="en-SG" altLang="zh-CN" sz="1000" b="1" dirty="0">
                <a:solidFill>
                  <a:srgbClr val="050607"/>
                </a:solidFill>
              </a:rPr>
              <a:t> Lecturer </a:t>
            </a:r>
            <a:r>
              <a:rPr lang="en-SG" altLang="zh-CN" sz="1000" b="1" dirty="0" smtClean="0">
                <a:solidFill>
                  <a:srgbClr val="050607"/>
                </a:solidFill>
              </a:rPr>
              <a:t>of Singapore </a:t>
            </a:r>
            <a:r>
              <a:rPr lang="en-SG" altLang="zh-CN" sz="1000" b="1" dirty="0">
                <a:solidFill>
                  <a:srgbClr val="050607"/>
                </a:solidFill>
              </a:rPr>
              <a:t>College of Traditional Chinese </a:t>
            </a:r>
            <a:r>
              <a:rPr lang="en-SG" altLang="zh-CN" sz="1000" b="1" dirty="0" err="1">
                <a:solidFill>
                  <a:srgbClr val="050607"/>
                </a:solidFill>
              </a:rPr>
              <a:t>Medcine</a:t>
            </a:r>
            <a:r>
              <a:rPr lang="en-SG" altLang="zh-CN" sz="1000" b="1" dirty="0">
                <a:solidFill>
                  <a:srgbClr val="050607"/>
                </a:solidFill>
              </a:rPr>
              <a:t> </a:t>
            </a:r>
          </a:p>
          <a:p>
            <a:r>
              <a:rPr lang="en-SG" altLang="zh-CN" sz="1000" b="1" dirty="0" smtClean="0">
                <a:solidFill>
                  <a:srgbClr val="050607"/>
                </a:solidFill>
              </a:rPr>
              <a:t> </a:t>
            </a:r>
            <a:r>
              <a:rPr lang="en-SG" altLang="zh-CN" sz="1000" b="1" dirty="0">
                <a:solidFill>
                  <a:srgbClr val="050607"/>
                </a:solidFill>
              </a:rPr>
              <a:t>•Grand  Master of I-</a:t>
            </a:r>
            <a:r>
              <a:rPr lang="en-SG" altLang="zh-CN" sz="1000" b="1" dirty="0" err="1">
                <a:solidFill>
                  <a:srgbClr val="050607"/>
                </a:solidFill>
              </a:rPr>
              <a:t>Ching</a:t>
            </a:r>
            <a:r>
              <a:rPr lang="en-SG" altLang="zh-CN" sz="1000" b="1" dirty="0">
                <a:solidFill>
                  <a:srgbClr val="050607"/>
                </a:solidFill>
              </a:rPr>
              <a:t> </a:t>
            </a:r>
            <a:r>
              <a:rPr lang="en-SG" altLang="zh-CN" sz="1000" b="1" dirty="0" err="1">
                <a:solidFill>
                  <a:srgbClr val="050607"/>
                </a:solidFill>
              </a:rPr>
              <a:t>Fengshui</a:t>
            </a:r>
            <a:r>
              <a:rPr lang="en-SG" altLang="zh-CN" sz="1000" b="1" dirty="0">
                <a:solidFill>
                  <a:srgbClr val="050607"/>
                </a:solidFill>
              </a:rPr>
              <a:t> Consultant</a:t>
            </a:r>
          </a:p>
          <a:p>
            <a:r>
              <a:rPr lang="en-SG" altLang="zh-CN" sz="1000" b="1" dirty="0">
                <a:solidFill>
                  <a:srgbClr val="050607"/>
                </a:solidFill>
              </a:rPr>
              <a:t> </a:t>
            </a:r>
            <a:r>
              <a:rPr lang="en-SG" altLang="zh-CN" sz="1000" b="1" dirty="0" smtClean="0">
                <a:solidFill>
                  <a:srgbClr val="050607"/>
                </a:solidFill>
              </a:rPr>
              <a:t>•</a:t>
            </a:r>
            <a:r>
              <a:rPr lang="en-SG" altLang="zh-CN" sz="1000" b="1" dirty="0">
                <a:solidFill>
                  <a:srgbClr val="050607"/>
                </a:solidFill>
              </a:rPr>
              <a:t>Conferred in 2006 &amp; 2009 by Macau </a:t>
            </a:r>
            <a:r>
              <a:rPr lang="en-SG" altLang="zh-CN" sz="1000" b="1" dirty="0" err="1">
                <a:solidFill>
                  <a:srgbClr val="050607"/>
                </a:solidFill>
              </a:rPr>
              <a:t>Hua</a:t>
            </a:r>
            <a:r>
              <a:rPr lang="en-SG" altLang="zh-CN" sz="1000" b="1" dirty="0">
                <a:solidFill>
                  <a:srgbClr val="050607"/>
                </a:solidFill>
              </a:rPr>
              <a:t> </a:t>
            </a:r>
            <a:r>
              <a:rPr lang="en-SG" altLang="zh-CN" sz="1000" b="1" dirty="0" err="1">
                <a:solidFill>
                  <a:srgbClr val="050607"/>
                </a:solidFill>
              </a:rPr>
              <a:t>Ren</a:t>
            </a:r>
            <a:r>
              <a:rPr lang="en-SG" altLang="zh-CN" sz="1000" b="1" dirty="0">
                <a:solidFill>
                  <a:srgbClr val="050607"/>
                </a:solidFill>
              </a:rPr>
              <a:t> News to be one of the  </a:t>
            </a:r>
            <a:r>
              <a:rPr lang="en-SG" altLang="zh-CN" sz="1000" b="1" dirty="0" smtClean="0">
                <a:solidFill>
                  <a:srgbClr val="050607"/>
                </a:solidFill>
              </a:rPr>
              <a:t>World  </a:t>
            </a:r>
            <a:r>
              <a:rPr lang="en-SG" altLang="zh-CN" sz="1000" b="1" dirty="0">
                <a:solidFill>
                  <a:srgbClr val="050607"/>
                </a:solidFill>
              </a:rPr>
              <a:t>100  </a:t>
            </a:r>
            <a:endParaRPr lang="en-SG" altLang="zh-CN" sz="1000" b="1" dirty="0" smtClean="0">
              <a:solidFill>
                <a:srgbClr val="050607"/>
              </a:solidFill>
            </a:endParaRPr>
          </a:p>
          <a:p>
            <a:r>
              <a:rPr lang="en-SG" altLang="zh-CN" sz="1000" b="1" dirty="0">
                <a:solidFill>
                  <a:srgbClr val="050607"/>
                </a:solidFill>
              </a:rPr>
              <a:t> </a:t>
            </a:r>
            <a:r>
              <a:rPr lang="en-SG" altLang="zh-CN" sz="1000" b="1" dirty="0" smtClean="0">
                <a:solidFill>
                  <a:srgbClr val="050607"/>
                </a:solidFill>
              </a:rPr>
              <a:t>   most </a:t>
            </a:r>
            <a:r>
              <a:rPr lang="en-SG" altLang="zh-CN" sz="1000" b="1" dirty="0">
                <a:solidFill>
                  <a:srgbClr val="050607"/>
                </a:solidFill>
              </a:rPr>
              <a:t>influential I-</a:t>
            </a:r>
            <a:r>
              <a:rPr lang="en-SG" altLang="zh-CN" sz="1000" b="1" dirty="0" err="1">
                <a:solidFill>
                  <a:srgbClr val="050607"/>
                </a:solidFill>
              </a:rPr>
              <a:t>Ching</a:t>
            </a:r>
            <a:r>
              <a:rPr lang="en-SG" altLang="zh-CN" sz="1000" b="1" dirty="0">
                <a:solidFill>
                  <a:srgbClr val="050607"/>
                </a:solidFill>
              </a:rPr>
              <a:t> Experts </a:t>
            </a:r>
            <a:endParaRPr lang="en-SG" sz="1000" b="1" dirty="0">
              <a:solidFill>
                <a:srgbClr val="050607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025" y="828675"/>
            <a:ext cx="1323975" cy="12287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762000" y="533400"/>
            <a:ext cx="8001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Speaker</a:t>
            </a:r>
            <a:r>
              <a:rPr lang="zh-CN" altLang="en-SG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SG" altLang="zh-CN" b="1" dirty="0" err="1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Mr</a:t>
            </a:r>
            <a:r>
              <a:rPr lang="en-SG" altLang="zh-CN" b="1" dirty="0" err="1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.</a:t>
            </a:r>
            <a:r>
              <a:rPr lang="en-SG" altLang="zh-CN" b="1" dirty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 Bernard </a:t>
            </a:r>
            <a:r>
              <a:rPr lang="en-SG" altLang="zh-CN" b="1" dirty="0" err="1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Sim</a:t>
            </a:r>
            <a:r>
              <a:rPr lang="en-SG" altLang="zh-CN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(President, I-</a:t>
            </a:r>
            <a:r>
              <a:rPr lang="en-SG" altLang="zh-CN" b="1" dirty="0" err="1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Ching</a:t>
            </a:r>
            <a:r>
              <a:rPr lang="en-SG" altLang="zh-CN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 </a:t>
            </a:r>
          </a:p>
          <a:p>
            <a:r>
              <a:rPr lang="en-SG" altLang="zh-CN" b="1" dirty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 </a:t>
            </a:r>
            <a:r>
              <a:rPr lang="en-SG" altLang="zh-CN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        Research </a:t>
            </a:r>
            <a:r>
              <a:rPr lang="en-SG" altLang="zh-CN" b="1" dirty="0" err="1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Assoication,Singapore</a:t>
            </a:r>
            <a:r>
              <a:rPr lang="en-SG" altLang="zh-CN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)</a:t>
            </a:r>
            <a:endParaRPr lang="en-SG" altLang="zh-CN" b="1" dirty="0">
              <a:solidFill>
                <a:srgbClr val="050607"/>
              </a:solidFill>
              <a:latin typeface="KaiTi" pitchFamily="49" charset="-122"/>
              <a:ea typeface="KaiTi" pitchFamily="49" charset="-122"/>
            </a:endParaRPr>
          </a:p>
          <a:p>
            <a:r>
              <a:rPr lang="en-SG" altLang="zh-CN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Dates  </a:t>
            </a:r>
            <a:r>
              <a:rPr lang="zh-CN" altLang="en-SG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06 October 2013 (Saturday)</a:t>
            </a:r>
            <a:endParaRPr lang="en-US" altLang="zh-CN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  <a:p>
            <a:r>
              <a:rPr lang="en-SG" altLang="zh-CN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Time   </a:t>
            </a:r>
            <a:r>
              <a:rPr lang="zh-CN" altLang="en-SG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2.00pm-4:00pm</a:t>
            </a:r>
            <a:endParaRPr lang="en-SG" altLang="zh-CN" b="1" dirty="0">
              <a:solidFill>
                <a:srgbClr val="050607"/>
              </a:solidFill>
              <a:latin typeface="KaiTi" pitchFamily="49" charset="-122"/>
              <a:ea typeface="KaiTi" pitchFamily="49" charset="-122"/>
            </a:endParaRPr>
          </a:p>
          <a:p>
            <a:r>
              <a:rPr lang="en-SG" altLang="zh-CN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Venue  : Chui </a:t>
            </a:r>
            <a:r>
              <a:rPr lang="en-SG" altLang="zh-CN" b="1" dirty="0" err="1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Huay</a:t>
            </a:r>
            <a:r>
              <a:rPr lang="en-SG" altLang="zh-CN" b="1" dirty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 Lim </a:t>
            </a:r>
            <a:r>
              <a:rPr lang="en-SG" altLang="zh-CN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Club,190 </a:t>
            </a:r>
            <a:r>
              <a:rPr lang="en-SG" altLang="zh-CN" b="1" dirty="0" err="1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Keng</a:t>
            </a:r>
            <a:r>
              <a:rPr lang="en-SG" altLang="zh-CN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 Lee Road</a:t>
            </a:r>
            <a:endParaRPr lang="en-SG" altLang="zh-CN" b="1" dirty="0">
              <a:solidFill>
                <a:srgbClr val="050607"/>
              </a:solidFill>
              <a:latin typeface="KaiTi" pitchFamily="49" charset="-122"/>
              <a:ea typeface="KaiTi" pitchFamily="49" charset="-122"/>
            </a:endParaRPr>
          </a:p>
          <a:p>
            <a:r>
              <a:rPr lang="en-SG" altLang="zh-CN" b="1" dirty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Fees   </a:t>
            </a:r>
            <a:r>
              <a:rPr lang="zh-CN" altLang="en-SG" b="1" dirty="0" smtClean="0">
                <a:solidFill>
                  <a:srgbClr val="050607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1200" b="1" dirty="0" smtClean="0">
                <a:solidFill>
                  <a:srgbClr val="050607"/>
                </a:solidFill>
                <a:latin typeface="Arial" panose="020B0604020202020204" pitchFamily="34" charset="0"/>
                <a:ea typeface="KaiTi" pitchFamily="49" charset="-122"/>
                <a:cs typeface="Arial" panose="020B0604020202020204" pitchFamily="34" charset="0"/>
              </a:rPr>
              <a:t>Please register early as there are limited places for this free talk </a:t>
            </a:r>
            <a:endParaRPr lang="en-US" altLang="zh-CN" sz="1200" b="1" dirty="0">
              <a:solidFill>
                <a:srgbClr val="050607"/>
              </a:solidFill>
              <a:latin typeface="Arial" panose="020B0604020202020204" pitchFamily="34" charset="0"/>
              <a:ea typeface="KaiTi" pitchFamily="49" charset="-122"/>
              <a:cs typeface="Arial" panose="020B0604020202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981200" y="4724400"/>
            <a:ext cx="4800600" cy="23083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>
              <a:solidFill>
                <a:srgbClr val="FFFFFF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57225" y="533400"/>
            <a:ext cx="6124575" cy="17543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09600" y="7035225"/>
            <a:ext cx="614438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SG" altLang="zh-CN" sz="1200" b="1" dirty="0">
                <a:ln w="10541" cmpd="sng">
                  <a:solidFill>
                    <a:srgbClr val="FF7605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7605">
                        <a:tint val="40000"/>
                        <a:satMod val="250000"/>
                      </a:srgbClr>
                    </a:gs>
                    <a:gs pos="9000">
                      <a:srgbClr val="FF7605">
                        <a:tint val="52000"/>
                        <a:satMod val="300000"/>
                      </a:srgbClr>
                    </a:gs>
                    <a:gs pos="50000">
                      <a:srgbClr val="FF7605">
                        <a:shade val="20000"/>
                        <a:satMod val="300000"/>
                      </a:srgbClr>
                    </a:gs>
                    <a:gs pos="79000">
                      <a:srgbClr val="FF7605">
                        <a:tint val="52000"/>
                        <a:satMod val="300000"/>
                      </a:srgbClr>
                    </a:gs>
                    <a:gs pos="100000">
                      <a:srgbClr val="FF7605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If you would like to participate, please dial the hotline at 62530111 and contact </a:t>
            </a:r>
            <a:r>
              <a:rPr lang="en-SG" altLang="zh-CN" sz="1200" b="1" dirty="0" smtClean="0">
                <a:ln w="10541" cmpd="sng">
                  <a:solidFill>
                    <a:srgbClr val="FF7605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7605">
                        <a:tint val="40000"/>
                        <a:satMod val="250000"/>
                      </a:srgbClr>
                    </a:gs>
                    <a:gs pos="9000">
                      <a:srgbClr val="FF7605">
                        <a:tint val="52000"/>
                        <a:satMod val="300000"/>
                      </a:srgbClr>
                    </a:gs>
                    <a:gs pos="50000">
                      <a:srgbClr val="FF7605">
                        <a:shade val="20000"/>
                        <a:satMod val="300000"/>
                      </a:srgbClr>
                    </a:gs>
                    <a:gs pos="79000">
                      <a:srgbClr val="FF7605">
                        <a:tint val="52000"/>
                        <a:satMod val="300000"/>
                      </a:srgbClr>
                    </a:gs>
                    <a:gs pos="100000">
                      <a:srgbClr val="FF7605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Ms Lena </a:t>
            </a:r>
            <a:r>
              <a:rPr lang="en-SG" altLang="zh-CN" sz="1200" b="1" dirty="0">
                <a:ln w="10541" cmpd="sng">
                  <a:solidFill>
                    <a:srgbClr val="FF7605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7605">
                        <a:tint val="40000"/>
                        <a:satMod val="250000"/>
                      </a:srgbClr>
                    </a:gs>
                    <a:gs pos="9000">
                      <a:srgbClr val="FF7605">
                        <a:tint val="52000"/>
                        <a:satMod val="300000"/>
                      </a:srgbClr>
                    </a:gs>
                    <a:gs pos="50000">
                      <a:srgbClr val="FF7605">
                        <a:shade val="20000"/>
                        <a:satMod val="300000"/>
                      </a:srgbClr>
                    </a:gs>
                    <a:gs pos="79000">
                      <a:srgbClr val="FF7605">
                        <a:tint val="52000"/>
                        <a:satMod val="300000"/>
                      </a:srgbClr>
                    </a:gs>
                    <a:gs pos="100000">
                      <a:srgbClr val="FF7605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to register or you could fax the registration form to 62569672. Another alternative would be to directly email us at 1845chlc@gmail.com.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657225" y="7620000"/>
            <a:ext cx="62007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605116" y="-76200"/>
            <a:ext cx="184730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endParaRPr lang="en-US" sz="28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endParaRPr lang="en-SG" sz="28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46642" y="2286000"/>
            <a:ext cx="618755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SG" sz="1400" b="1" dirty="0" smtClean="0">
              <a:solidFill>
                <a:srgbClr val="050607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SG" sz="1400" b="1" dirty="0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Topics  </a:t>
            </a:r>
            <a:r>
              <a:rPr lang="en-SG" sz="1400" b="1" dirty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：  </a:t>
            </a:r>
            <a:endParaRPr lang="en-SG" sz="1400" b="1" dirty="0" smtClean="0">
              <a:solidFill>
                <a:srgbClr val="050607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SG" sz="1400" b="1" dirty="0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1.What is I- </a:t>
            </a:r>
            <a:r>
              <a:rPr lang="en-SG" sz="1400" b="1" dirty="0" err="1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Ching</a:t>
            </a:r>
            <a:r>
              <a:rPr lang="en-SG" sz="1400" b="1" dirty="0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SG" sz="1400" b="1" dirty="0">
              <a:solidFill>
                <a:srgbClr val="050607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SG" sz="1400" b="1" dirty="0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2.How is I-</a:t>
            </a:r>
            <a:r>
              <a:rPr lang="en-SG" sz="1400" b="1" dirty="0" err="1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Ching</a:t>
            </a:r>
            <a:r>
              <a:rPr lang="en-SG" sz="1400" b="1" dirty="0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 related to Book of Change? </a:t>
            </a:r>
            <a:endParaRPr lang="en-US" altLang="zh-CN" sz="1400" b="1" dirty="0">
              <a:solidFill>
                <a:srgbClr val="050607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1400" b="1" dirty="0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3.How I-</a:t>
            </a:r>
            <a:r>
              <a:rPr lang="en-US" altLang="zh-CN" sz="1400" b="1" dirty="0" err="1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Ching</a:t>
            </a:r>
            <a:r>
              <a:rPr lang="en-US" altLang="zh-CN" sz="1400" b="1" dirty="0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 can determine a Person’s Status?</a:t>
            </a:r>
            <a:endParaRPr lang="zh-CN" altLang="en-US" sz="1400" b="1" dirty="0">
              <a:solidFill>
                <a:srgbClr val="050607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1400" b="1" dirty="0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4.I-Ching Eight Trigrams and our life circle.</a:t>
            </a:r>
            <a:endParaRPr lang="en-SG" sz="1400" b="1" dirty="0" smtClean="0">
              <a:solidFill>
                <a:srgbClr val="050607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SG" sz="1400" b="1" dirty="0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5.I-Ching Theory and </a:t>
            </a:r>
            <a:r>
              <a:rPr lang="en-SG" sz="1400" b="1" dirty="0" err="1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Application,Forcast</a:t>
            </a:r>
            <a:r>
              <a:rPr lang="en-SG" sz="1400" b="1" dirty="0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 Stock Market Movements with I-  </a:t>
            </a:r>
          </a:p>
          <a:p>
            <a:r>
              <a:rPr lang="en-SG" sz="1400" b="1" dirty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1400" b="1" dirty="0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1400" b="1" dirty="0" err="1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Ching</a:t>
            </a:r>
            <a:r>
              <a:rPr lang="en-SG" sz="1400" b="1" dirty="0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 principles</a:t>
            </a:r>
            <a:endParaRPr lang="en-SG" sz="1400" b="1" dirty="0">
              <a:solidFill>
                <a:srgbClr val="050607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SG" sz="1400" b="1" dirty="0" smtClean="0">
                <a:solidFill>
                  <a:srgbClr val="050607"/>
                </a:solidFill>
                <a:latin typeface="Times New Roman" pitchFamily="18" charset="0"/>
                <a:cs typeface="Times New Roman" pitchFamily="18" charset="0"/>
              </a:rPr>
              <a:t>6.Conclusion</a:t>
            </a:r>
            <a:endParaRPr lang="en-SG" sz="1400" b="1" dirty="0">
              <a:solidFill>
                <a:srgbClr val="05060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46643" y="7620000"/>
            <a:ext cx="603515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SG" b="1" dirty="0">
                <a:solidFill>
                  <a:srgbClr val="050607"/>
                </a:solidFill>
              </a:rPr>
              <a:t>I-</a:t>
            </a:r>
            <a:r>
              <a:rPr lang="en-SG" b="1" dirty="0" err="1">
                <a:solidFill>
                  <a:srgbClr val="050607"/>
                </a:solidFill>
              </a:rPr>
              <a:t>Ching</a:t>
            </a:r>
            <a:r>
              <a:rPr lang="en-SG" b="1" dirty="0">
                <a:solidFill>
                  <a:srgbClr val="050607"/>
                </a:solidFill>
              </a:rPr>
              <a:t> Theory And Practice </a:t>
            </a:r>
            <a:r>
              <a:rPr lang="en-SG" b="1" dirty="0" smtClean="0">
                <a:solidFill>
                  <a:srgbClr val="050607"/>
                </a:solidFill>
              </a:rPr>
              <a:t>Class Registration Form</a:t>
            </a:r>
          </a:p>
          <a:p>
            <a:pPr algn="ctr"/>
            <a:endParaRPr lang="en-SG" sz="800" b="1" dirty="0">
              <a:solidFill>
                <a:srgbClr val="050607"/>
              </a:solidFill>
            </a:endParaRPr>
          </a:p>
          <a:p>
            <a:r>
              <a:rPr lang="en-SG" b="1" dirty="0">
                <a:solidFill>
                  <a:srgbClr val="050607"/>
                </a:solidFill>
              </a:rPr>
              <a:t>Name: </a:t>
            </a:r>
            <a:r>
              <a:rPr lang="en-SG" b="1" u="sng" dirty="0">
                <a:solidFill>
                  <a:srgbClr val="050607"/>
                </a:solidFill>
              </a:rPr>
              <a:t>               </a:t>
            </a:r>
            <a:r>
              <a:rPr lang="en-SG" b="1" u="sng" dirty="0" smtClean="0">
                <a:solidFill>
                  <a:srgbClr val="050607"/>
                </a:solidFill>
              </a:rPr>
              <a:t>_____ </a:t>
            </a:r>
            <a:r>
              <a:rPr lang="en-SG" b="1" dirty="0" smtClean="0">
                <a:solidFill>
                  <a:srgbClr val="050607"/>
                </a:solidFill>
              </a:rPr>
              <a:t> </a:t>
            </a:r>
            <a:r>
              <a:rPr lang="en-SG" b="1" dirty="0">
                <a:solidFill>
                  <a:srgbClr val="050607"/>
                </a:solidFill>
              </a:rPr>
              <a:t>H/P:</a:t>
            </a:r>
            <a:r>
              <a:rPr lang="en-SG" b="1" u="sng" dirty="0">
                <a:solidFill>
                  <a:srgbClr val="050607"/>
                </a:solidFill>
              </a:rPr>
              <a:t>            </a:t>
            </a:r>
            <a:r>
              <a:rPr lang="en-SG" b="1" u="sng" dirty="0" smtClean="0">
                <a:solidFill>
                  <a:srgbClr val="050607"/>
                </a:solidFill>
              </a:rPr>
              <a:t>____ </a:t>
            </a:r>
            <a:r>
              <a:rPr lang="en-SG" b="1" dirty="0" smtClean="0">
                <a:solidFill>
                  <a:srgbClr val="050607"/>
                </a:solidFill>
              </a:rPr>
              <a:t>  Email:____________</a:t>
            </a:r>
            <a:endParaRPr lang="en-SG" b="1" dirty="0">
              <a:solidFill>
                <a:srgbClr val="050607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13" y="8501062"/>
            <a:ext cx="865187" cy="56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8555038"/>
            <a:ext cx="525462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2265831" y="10180"/>
            <a:ext cx="281262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SG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Talk on I-</a:t>
            </a:r>
            <a:r>
              <a:rPr lang="en-SG" sz="2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Ching</a:t>
            </a:r>
            <a:r>
              <a:rPr lang="en-SG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91397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h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525</TotalTime>
  <Words>681</Words>
  <Application>Microsoft Office PowerPoint</Application>
  <PresentationFormat>On-screen Show (4:3)</PresentationFormat>
  <Paragraphs>62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Thermal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34</cp:revision>
  <cp:lastPrinted>2012-04-02T04:06:26Z</cp:lastPrinted>
  <dcterms:created xsi:type="dcterms:W3CDTF">2006-08-16T00:00:00Z</dcterms:created>
  <dcterms:modified xsi:type="dcterms:W3CDTF">2013-09-23T02:29:57Z</dcterms:modified>
</cp:coreProperties>
</file>